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5"/>
  </p:notesMasterIdLst>
  <p:sldIdLst>
    <p:sldId id="256" r:id="rId2"/>
    <p:sldId id="259" r:id="rId3"/>
    <p:sldId id="260" r:id="rId4"/>
    <p:sldId id="258" r:id="rId5"/>
    <p:sldId id="303" r:id="rId6"/>
    <p:sldId id="304" r:id="rId7"/>
    <p:sldId id="261" r:id="rId8"/>
    <p:sldId id="262" r:id="rId9"/>
    <p:sldId id="278" r:id="rId10"/>
    <p:sldId id="263" r:id="rId11"/>
    <p:sldId id="264" r:id="rId12"/>
    <p:sldId id="315" r:id="rId13"/>
    <p:sldId id="279" r:id="rId14"/>
    <p:sldId id="305" r:id="rId15"/>
    <p:sldId id="280" r:id="rId16"/>
    <p:sldId id="307" r:id="rId17"/>
    <p:sldId id="281" r:id="rId18"/>
    <p:sldId id="282" r:id="rId19"/>
    <p:sldId id="283" r:id="rId20"/>
    <p:sldId id="284" r:id="rId21"/>
    <p:sldId id="308" r:id="rId22"/>
    <p:sldId id="285" r:id="rId23"/>
    <p:sldId id="287" r:id="rId24"/>
    <p:sldId id="309" r:id="rId25"/>
    <p:sldId id="289" r:id="rId26"/>
    <p:sldId id="290" r:id="rId27"/>
    <p:sldId id="316" r:id="rId28"/>
    <p:sldId id="323" r:id="rId29"/>
    <p:sldId id="317" r:id="rId30"/>
    <p:sldId id="318" r:id="rId31"/>
    <p:sldId id="319" r:id="rId32"/>
    <p:sldId id="321" r:id="rId33"/>
    <p:sldId id="310" r:id="rId34"/>
    <p:sldId id="291" r:id="rId35"/>
    <p:sldId id="311" r:id="rId36"/>
    <p:sldId id="322" r:id="rId37"/>
    <p:sldId id="312" r:id="rId38"/>
    <p:sldId id="292" r:id="rId39"/>
    <p:sldId id="313" r:id="rId40"/>
    <p:sldId id="324" r:id="rId41"/>
    <p:sldId id="327" r:id="rId42"/>
    <p:sldId id="328" r:id="rId43"/>
    <p:sldId id="329" r:id="rId44"/>
    <p:sldId id="295" r:id="rId45"/>
    <p:sldId id="325" r:id="rId46"/>
    <p:sldId id="326" r:id="rId47"/>
    <p:sldId id="296" r:id="rId48"/>
    <p:sldId id="330" r:id="rId49"/>
    <p:sldId id="298" r:id="rId50"/>
    <p:sldId id="299" r:id="rId51"/>
    <p:sldId id="300" r:id="rId52"/>
    <p:sldId id="301" r:id="rId53"/>
    <p:sldId id="30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MAP Officeuser  19" initials="SO1" lastIdx="3" clrIdx="0">
    <p:extLst>
      <p:ext uri="{19B8F6BF-5375-455C-9EA6-DF929625EA0E}">
        <p15:presenceInfo xmlns:p15="http://schemas.microsoft.com/office/powerpoint/2012/main" userId="SRMAP Officeuser  1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0F559-9ED8-4E12-9659-FA9D4642C628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CD154-AA93-43BE-AB74-4456FFF9D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52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CD154-AA93-43BE-AB74-4456FFF9D66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61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249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476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823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186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913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211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232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41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07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55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4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3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0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9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58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43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92B9-38A1-47AF-A6AD-B0F155445193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71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pilepsy" TargetMode="External"/><Relationship Id="rId2" Type="http://schemas.openxmlformats.org/officeDocument/2006/relationships/hyperlink" Target="https://en.wikipedia.org/wiki/Hippocamp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emor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FAD1-BE34-4C2B-9113-BC2F81CDB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7673" y="2715491"/>
            <a:ext cx="3588325" cy="1629081"/>
          </a:xfrm>
        </p:spPr>
        <p:txBody>
          <a:bodyPr>
            <a:normAutofit/>
          </a:bodyPr>
          <a:lstStyle/>
          <a:p>
            <a:r>
              <a:rPr lang="en-GB" sz="4400" dirty="0"/>
              <a:t>Cognitive Computing</a:t>
            </a:r>
          </a:p>
        </p:txBody>
      </p:sp>
      <p:pic>
        <p:nvPicPr>
          <p:cNvPr id="56" name="Picture 45" descr="Yellow paper ship leading among white ships">
            <a:extLst>
              <a:ext uri="{FF2B5EF4-FFF2-40B4-BE49-F238E27FC236}">
                <a16:creationId xmlns:a16="http://schemas.microsoft.com/office/drawing/2014/main" id="{DC5F00E0-73DF-4315-B19A-57ABE1B4F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47"/>
          <a:stretch/>
        </p:blipFill>
        <p:spPr>
          <a:xfrm>
            <a:off x="6095998" y="-20965"/>
            <a:ext cx="6096002" cy="687896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2CC4603-1813-4000-BF62-789E6C82FAE2}"/>
              </a:ext>
            </a:extLst>
          </p:cNvPr>
          <p:cNvSpPr txBox="1">
            <a:spLocks/>
          </p:cNvSpPr>
          <p:nvPr/>
        </p:nvSpPr>
        <p:spPr>
          <a:xfrm>
            <a:off x="1561670" y="5014260"/>
            <a:ext cx="4345969" cy="1502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>
                <a:solidFill>
                  <a:srgbClr val="002060"/>
                </a:solidFill>
              </a:rPr>
              <a:t>Dr.</a:t>
            </a:r>
            <a:r>
              <a:rPr lang="en-GB" b="1" dirty="0">
                <a:solidFill>
                  <a:srgbClr val="002060"/>
                </a:solidFill>
              </a:rPr>
              <a:t> Piyush Joshi</a:t>
            </a:r>
          </a:p>
          <a:p>
            <a:r>
              <a:rPr lang="en-GB" b="1" dirty="0">
                <a:solidFill>
                  <a:srgbClr val="002060"/>
                </a:solidFill>
              </a:rPr>
              <a:t>Assistant Professor</a:t>
            </a:r>
          </a:p>
          <a:p>
            <a:r>
              <a:rPr lang="en-GB" b="1" dirty="0">
                <a:solidFill>
                  <a:srgbClr val="002060"/>
                </a:solidFill>
              </a:rPr>
              <a:t>IIIT Sri City</a:t>
            </a:r>
          </a:p>
        </p:txBody>
      </p:sp>
    </p:spTree>
    <p:extLst>
      <p:ext uri="{BB962C8B-B14F-4D97-AF65-F5344CB8AC3E}">
        <p14:creationId xmlns:p14="http://schemas.microsoft.com/office/powerpoint/2010/main" val="16292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BE0F-5DC1-94D7-4E3B-BFFBC032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381885-9ACB-CD81-FD6E-377475E4D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646" y="624109"/>
            <a:ext cx="8131747" cy="5810001"/>
          </a:xfrm>
        </p:spPr>
      </p:pic>
    </p:spTree>
    <p:extLst>
      <p:ext uri="{BB962C8B-B14F-4D97-AF65-F5344CB8AC3E}">
        <p14:creationId xmlns:p14="http://schemas.microsoft.com/office/powerpoint/2010/main" val="167798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9E821-61AF-6D16-C5B5-5F3BE997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2DCA3-0C32-C8A8-227D-DC3BE3A3B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E3E04-D35F-A752-F364-8A159291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508" y="547465"/>
            <a:ext cx="88106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6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767D-C37A-BC1F-4ACE-5363F3BF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638E4-182A-756E-23AC-4DF86D9DA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75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D52E9-D42F-0810-6AC7-82746052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531A3-51CE-5620-B02A-8E18663ED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685E3-0949-6361-ADDA-4049E1998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421" y="624110"/>
            <a:ext cx="8614485" cy="58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37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DAA4-FF11-7A2C-1A5D-335A6C22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2EEE-A161-BB4C-C893-BBBAF1FF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3FE7E-A4D4-5CFC-1E84-ED1615D78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72" y="473389"/>
            <a:ext cx="8643056" cy="591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0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523F1-6271-85E1-C1F7-9F43F878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DFCAA-47D4-EAD4-F75E-2980A3DD3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BEF1F-4AA0-B1B4-3F73-8577C9C64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76" y="624110"/>
            <a:ext cx="88296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73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9485-33BB-B663-E69A-BF766724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8DAAE-27BC-A2A2-1AB7-A546EFB64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333C8-037A-25A7-EDDA-F16487373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69" y="105101"/>
            <a:ext cx="7895264" cy="5349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56364F-12D0-FA95-BD3B-91F52EFA82F6}"/>
              </a:ext>
            </a:extLst>
          </p:cNvPr>
          <p:cNvSpPr txBox="1"/>
          <p:nvPr/>
        </p:nvSpPr>
        <p:spPr>
          <a:xfrm>
            <a:off x="2390829" y="5633725"/>
            <a:ext cx="9312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Thalamus involved in high-level cognitive computation in mice.</a:t>
            </a:r>
          </a:p>
          <a:p>
            <a:endParaRPr lang="en-US" b="1" dirty="0"/>
          </a:p>
          <a:p>
            <a:r>
              <a:rPr lang="en-US" b="1" dirty="0"/>
              <a:t>When mice needs to switch from one task to another, Thalamus plays a key role.</a:t>
            </a:r>
          </a:p>
          <a:p>
            <a:endParaRPr lang="en-US" b="1" dirty="0"/>
          </a:p>
          <a:p>
            <a:r>
              <a:rPr lang="en-US" b="1" dirty="0"/>
              <a:t> 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66870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39EB-C3B6-69C2-1E3E-F3AE8404F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10559-461A-CCB4-278A-2A2E918D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15029-AB57-0834-28D9-13AB6E51D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542" y="595312"/>
            <a:ext cx="86582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55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12BD-309D-8704-BA4D-4BE3C555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curious case of HM Brain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0F12-A73E-4F68-9424-B91E77CD0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2577" y="1629103"/>
            <a:ext cx="8915400" cy="3777622"/>
          </a:xfrm>
        </p:spPr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Henry Gustav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Molaison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(February 26, 1926 – December 2, 2008), known widely as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H.M.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was an American.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urgically 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resect his 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hlinkClick r:id="rId2" tooltip="Hippocamp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hippocampi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in an attempt to cure his 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  <a:hlinkClick r:id="rId3" tooltip="Epileps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epilepsy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Although the surgery was partially successful in controlling his epilepsy, a severe side effect was that he became unable to form new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emory"/>
              </a:rPr>
              <a:t>memories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Another case of </a:t>
            </a:r>
            <a:r>
              <a:rPr lang="en-US" b="1" dirty="0" err="1">
                <a:solidFill>
                  <a:srgbClr val="202122"/>
                </a:solidFill>
                <a:latin typeface="Arial" panose="020B0604020202020204" pitchFamily="34" charset="0"/>
              </a:rPr>
              <a:t>Lonni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 sue Johnson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: Multitalented lady,</a:t>
            </a: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Does not remember any events of previous life, after viral infection.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IN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53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BCEE-1301-246D-B763-659BC1DF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20633-1D22-4960-A78A-FE76D927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23C3B-C9CE-7605-AD7B-53A1700FE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00" y="298300"/>
            <a:ext cx="7838728" cy="5565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D2B5C3-671C-5A22-BEF0-34603C9AC23A}"/>
              </a:ext>
            </a:extLst>
          </p:cNvPr>
          <p:cNvSpPr txBox="1"/>
          <p:nvPr/>
        </p:nvSpPr>
        <p:spPr>
          <a:xfrm>
            <a:off x="2291255" y="6139822"/>
            <a:ext cx="975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S.M.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, also sometimes referred to as </a:t>
            </a:r>
            <a:r>
              <a:rPr 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SM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-046, is an American woman with a peculiar type of brain damage that may affect her ability to feel fear.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9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0BF0-7558-760E-FBD5-0C76A870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unique brain capabilities: Motion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E3FA8-358A-1597-9202-EF029C983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81654"/>
            <a:ext cx="9136620" cy="4908331"/>
          </a:xfrm>
        </p:spPr>
        <p:txBody>
          <a:bodyPr>
            <a:normAutofit/>
          </a:bodyPr>
          <a:lstStyle/>
          <a:p>
            <a:r>
              <a:rPr lang="en-US" sz="2400" dirty="0"/>
              <a:t>Precision throwing: no other animal can do that even they have visual motion detection capabilities.</a:t>
            </a:r>
          </a:p>
          <a:p>
            <a:endParaRPr lang="en-US" sz="2400" dirty="0"/>
          </a:p>
          <a:p>
            <a:r>
              <a:rPr lang="en-US" sz="2400" dirty="0"/>
              <a:t>Avoid/catch animal by looking their motion</a:t>
            </a:r>
          </a:p>
          <a:p>
            <a:endParaRPr lang="en-US" sz="2400" dirty="0"/>
          </a:p>
          <a:p>
            <a:r>
              <a:rPr lang="en-US" sz="2400" dirty="0"/>
              <a:t>Facial expressions are incredibly subtle and we can detect fleeting expressions.</a:t>
            </a:r>
          </a:p>
          <a:p>
            <a:endParaRPr lang="en-US" sz="2400" dirty="0"/>
          </a:p>
          <a:p>
            <a:r>
              <a:rPr lang="en-US" sz="2400" dirty="0"/>
              <a:t>Direction of motion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82623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1B753-DAE0-EFF9-FD26-8BE7D2E7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ADAD-617B-244D-0BC0-3C22D5C30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BE407-039E-7229-18AB-45547427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45" y="624110"/>
            <a:ext cx="9615694" cy="540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4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BF579-E3BC-9991-CD62-6166E96B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B4D8F-F3B1-DD6F-EDF0-D31B8C026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A9B8E-B396-1719-20D4-FCF3BE4E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791" y="438150"/>
            <a:ext cx="84201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17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424-3E87-F1A3-8112-2CBD03D5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BE4F3-60D1-551A-523D-5BEE9EA17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CA6DF-A90A-E769-5783-618C95A31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11" y="366075"/>
            <a:ext cx="8749824" cy="62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89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9E088-69A0-D156-0C48-66BD3646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72100-9453-C032-4BC0-E06BD4E6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074" y="130123"/>
            <a:ext cx="8658225" cy="5457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663339-CBA3-52F2-0C8C-BF965B7EB094}"/>
              </a:ext>
            </a:extLst>
          </p:cNvPr>
          <p:cNvSpPr txBox="1"/>
          <p:nvPr/>
        </p:nvSpPr>
        <p:spPr>
          <a:xfrm flipH="1">
            <a:off x="2394781" y="5817804"/>
            <a:ext cx="7402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Just bunch of wires, but they are very interesting.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43934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98864-2A5F-D24D-9A20-8BE4C373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2B77B-442D-1B1D-45D8-25AA5CDA1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D7FCA-E16A-D14A-0FF6-D894688BD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594" y="634620"/>
            <a:ext cx="94964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35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2FD6-980C-D4F4-C30B-2C18AA601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A60D5-273E-8B0E-A984-997331C06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6781E-07E4-4067-C28F-5E93B29B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390" y="438139"/>
            <a:ext cx="6809685" cy="52536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2CFCB2-C9B2-387D-4A74-B9A8DA2D5653}"/>
              </a:ext>
            </a:extLst>
          </p:cNvPr>
          <p:cNvSpPr txBox="1"/>
          <p:nvPr/>
        </p:nvSpPr>
        <p:spPr>
          <a:xfrm>
            <a:off x="1913916" y="5877754"/>
            <a:ext cx="984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They are primary in the sense, this is the first place there sensory information lands up at the cortex coming from the senses.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89851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A45E-26F5-FDED-7B9F-930DEB08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762B06-2CE5-0744-38F4-43E4428CE3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580" y="503078"/>
            <a:ext cx="8769032" cy="61260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2FAC76-A423-8877-B1C4-2076C98C8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345" y="4953001"/>
            <a:ext cx="2718267" cy="2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54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9C4E-B97B-B61D-89E3-D8B763990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5F0265-403B-72DF-BA67-D8FE52276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860" y="2249487"/>
            <a:ext cx="6296025" cy="600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020685-699F-77D6-CEC9-77476FB4FEFE}"/>
              </a:ext>
            </a:extLst>
          </p:cNvPr>
          <p:cNvSpPr txBox="1"/>
          <p:nvPr/>
        </p:nvSpPr>
        <p:spPr>
          <a:xfrm>
            <a:off x="3163596" y="4018599"/>
            <a:ext cx="9841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understand map, first we need to understand Receptive Field.</a:t>
            </a:r>
          </a:p>
          <a:p>
            <a:endParaRPr lang="en-US" b="1" dirty="0"/>
          </a:p>
          <a:p>
            <a:r>
              <a:rPr lang="en-US" b="1" dirty="0"/>
              <a:t>RF is the property of individual cell in the brain.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87230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E6F4-C9E4-90F9-1394-1A51A8864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2A57-B248-6792-EF20-FA7B0DBA0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32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96EE-8DA3-8AF4-507C-603472688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95033-EA67-E8AE-EAD9-AD9002AC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677EA-10E0-BC34-CB72-312E2901B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538162"/>
            <a:ext cx="86868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09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B31BA-EE82-E9B8-8DE4-744F9507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8F3F7-E7B5-FD2E-F4D8-50BFD9DEF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CB81D-B12E-4160-0CC2-2F951CA7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518" y="624110"/>
            <a:ext cx="10203800" cy="44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66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E907-22EB-E46F-10C4-01DD695F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C57C95-8041-E835-C1A2-20C83ADE9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110" y="624110"/>
            <a:ext cx="8645409" cy="57509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A702EE-6244-46BC-D598-494A3FC97B0C}"/>
              </a:ext>
            </a:extLst>
          </p:cNvPr>
          <p:cNvSpPr txBox="1"/>
          <p:nvPr/>
        </p:nvSpPr>
        <p:spPr>
          <a:xfrm>
            <a:off x="6167120" y="2367280"/>
            <a:ext cx="454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 then while recording neuron,</a:t>
            </a:r>
          </a:p>
          <a:p>
            <a:r>
              <a:rPr lang="en-US" b="1" dirty="0"/>
              <a:t>You put flash different locations.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04866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E907-22EB-E46F-10C4-01DD695F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C57C95-8041-E835-C1A2-20C83ADE9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110" y="624110"/>
            <a:ext cx="8645409" cy="57509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A702EE-6244-46BC-D598-494A3FC97B0C}"/>
              </a:ext>
            </a:extLst>
          </p:cNvPr>
          <p:cNvSpPr txBox="1"/>
          <p:nvPr/>
        </p:nvSpPr>
        <p:spPr>
          <a:xfrm>
            <a:off x="6167120" y="2367280"/>
            <a:ext cx="4541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And then while recording neuron,</a:t>
            </a:r>
          </a:p>
          <a:p>
            <a:r>
              <a:rPr lang="en-US" b="1" dirty="0"/>
              <a:t>You put flash different locations.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RF is the place in the visual world that makes a particular neuron fire.</a:t>
            </a:r>
          </a:p>
          <a:p>
            <a:endParaRPr lang="en-US" b="1" dirty="0"/>
          </a:p>
          <a:p>
            <a:r>
              <a:rPr lang="en-US" b="1" dirty="0"/>
              <a:t>Responds to a particular flash location not others flashes.</a:t>
            </a:r>
          </a:p>
          <a:p>
            <a:endParaRPr lang="en-US" b="1" dirty="0"/>
          </a:p>
          <a:p>
            <a:endParaRPr lang="en-US" b="1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64035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8E907-22EB-E46F-10C4-01DD695F1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C57C95-8041-E835-C1A2-20C83ADE9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0110" y="624110"/>
            <a:ext cx="8645409" cy="575095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55120E-CD88-FE94-43A4-AA3BB3AC06CA}"/>
              </a:ext>
            </a:extLst>
          </p:cNvPr>
          <p:cNvSpPr txBox="1"/>
          <p:nvPr/>
        </p:nvSpPr>
        <p:spPr>
          <a:xfrm>
            <a:off x="6350000" y="2773680"/>
            <a:ext cx="3931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visual cortex, neurons have restricted RF. </a:t>
            </a:r>
          </a:p>
          <a:p>
            <a:endParaRPr lang="en-US" b="1" dirty="0"/>
          </a:p>
          <a:p>
            <a:r>
              <a:rPr lang="en-US" b="1" dirty="0"/>
              <a:t>They don’t respond anything and anywhere in the visual field. </a:t>
            </a:r>
          </a:p>
          <a:p>
            <a:endParaRPr lang="en-US" b="1" dirty="0"/>
          </a:p>
          <a:p>
            <a:r>
              <a:rPr lang="en-US" b="1" dirty="0"/>
              <a:t>They respond to a particular place in the space.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94612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29F1-3996-5A73-CF7E-94EB43EF9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4DE1A-76DE-2DF5-22F4-57E3E804C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70FC1-D454-787C-C9C3-FD88F0073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485775"/>
            <a:ext cx="87534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26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278E-9D80-D521-F774-8B92387D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B7EDF-86B3-2379-F2E2-A33E80AA6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845733"/>
            <a:ext cx="8915400" cy="377762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205D2-9F1B-BD4D-BE89-CE59AE3D9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24110"/>
            <a:ext cx="8911687" cy="59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87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D032-712D-6D93-3EBE-7B3120A8A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01BC-DA53-05A9-4E46-307039BA6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7C4C1-E040-B136-37B1-561B6FD69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388" y="1738692"/>
            <a:ext cx="6413774" cy="4226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FC516E-1057-4BF7-D629-71B2AEF3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800" y="892969"/>
            <a:ext cx="455295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F14BCA-2286-1EBC-A900-A5C774DFF5C6}"/>
              </a:ext>
            </a:extLst>
          </p:cNvPr>
          <p:cNvSpPr txBox="1"/>
          <p:nvPr/>
        </p:nvSpPr>
        <p:spPr>
          <a:xfrm>
            <a:off x="2811243" y="6193631"/>
            <a:ext cx="847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Totell</a:t>
            </a:r>
            <a:r>
              <a:rPr lang="en-US" b="1" dirty="0"/>
              <a:t> injects radioactive </a:t>
            </a:r>
            <a:r>
              <a:rPr lang="en-US" b="1" dirty="0" err="1"/>
              <a:t>deoxyglucose</a:t>
            </a:r>
            <a:r>
              <a:rPr lang="en-US" b="1" dirty="0"/>
              <a:t> when monkey looking at one point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63913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D032-712D-6D93-3EBE-7B3120A8A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B01BC-DA53-05A9-4E46-307039BA6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7C4C1-E040-B136-37B1-561B6FD69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268" y="1181401"/>
            <a:ext cx="6413774" cy="4226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FC516E-1057-4BF7-D629-71B2AEF3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680" y="495601"/>
            <a:ext cx="455295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F14BCA-2286-1EBC-A900-A5C774DFF5C6}"/>
              </a:ext>
            </a:extLst>
          </p:cNvPr>
          <p:cNvSpPr txBox="1"/>
          <p:nvPr/>
        </p:nvSpPr>
        <p:spPr>
          <a:xfrm>
            <a:off x="2811243" y="5541890"/>
            <a:ext cx="8471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Totell</a:t>
            </a:r>
            <a:r>
              <a:rPr lang="en-US" b="1" dirty="0"/>
              <a:t> injects radioactive </a:t>
            </a:r>
            <a:r>
              <a:rPr lang="en-US" b="1" dirty="0" err="1"/>
              <a:t>deoxyglucose</a:t>
            </a:r>
            <a:r>
              <a:rPr lang="en-US" b="1" dirty="0"/>
              <a:t> when monkey looking at one point.</a:t>
            </a:r>
          </a:p>
          <a:p>
            <a:r>
              <a:rPr lang="en-US" b="1" dirty="0"/>
              <a:t>Radioactive chemical emits radiation and it is detected by radioactive detector.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38953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1BAF6-BD90-7986-2407-1E863AAA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B5A61-552D-5210-3B0E-BEDD50A3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99E11-D404-AC88-637E-1DE9E40B3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990725"/>
            <a:ext cx="6205702" cy="4074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15F4C6-256E-F6D7-04D8-34656CA58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800" y="892969"/>
            <a:ext cx="45529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38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F4EB-54D8-B761-2F81-9B68AEBB9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F47B-34AA-8091-B607-BCF062B92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910D6-C714-22AA-3E07-00FE14F4A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064" y="177608"/>
            <a:ext cx="9591981" cy="63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07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A924-9CD0-DEF4-AFE7-DFD9CE63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D6A6-BDC7-03DD-7D25-306C9C696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Physically different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77221-4A2C-F9FA-6175-B02C6BF0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96" y="946778"/>
            <a:ext cx="93059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7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5D8D-5AFA-76D5-55A5-A6900E2D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DFDDD-DE1F-960B-EFD2-09D381DF1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56564-F62D-CC4F-D05D-85B7D646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62" y="188364"/>
            <a:ext cx="9772650" cy="6334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757CD-F78C-B375-C09A-B09365D0183C}"/>
              </a:ext>
            </a:extLst>
          </p:cNvPr>
          <p:cNvSpPr txBox="1"/>
          <p:nvPr/>
        </p:nvSpPr>
        <p:spPr>
          <a:xfrm flipH="1">
            <a:off x="2210850" y="3255156"/>
            <a:ext cx="473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Brain is incredibly energetically efficiently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129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3A924-9CD0-DEF4-AFE7-DFD9CE63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3D6A6-BDC7-03DD-7D25-306C9C696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Physically different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77221-4A2C-F9FA-6175-B02C6BF0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96" y="946778"/>
            <a:ext cx="9305925" cy="2771775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036D27-E013-4235-84DF-4C8AC8104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87" y="4987159"/>
            <a:ext cx="7658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77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4DA6-1D81-9231-E842-C20808DA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CFA95-DF89-CA18-87B9-AF399B523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7B7E8-4FA6-EBB2-D23B-80F2D19C9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52" y="503512"/>
            <a:ext cx="92964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91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6C3B-417E-1868-7DAF-37D9D4F0F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97604-F301-B1AE-6999-00D029F2D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607F1-4F69-4DA4-216A-6BAEAEE3F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625" y="397423"/>
            <a:ext cx="9267825" cy="621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27B93-EEC4-F189-164C-891D0CF10C72}"/>
              </a:ext>
            </a:extLst>
          </p:cNvPr>
          <p:cNvSpPr txBox="1"/>
          <p:nvPr/>
        </p:nvSpPr>
        <p:spPr>
          <a:xfrm>
            <a:off x="8204912" y="5106090"/>
            <a:ext cx="2795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 As you move across the cortex, you see a systematic change in the direction selectivity of neurons.</a:t>
            </a:r>
            <a:endParaRPr lang="en-IN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718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47C3B-CE64-B76D-9133-CD742FAE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 (middle temporal)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750C2-B8EF-1683-355B-DA0EA1CEC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In MT, we have map of direction preference.</a:t>
            </a:r>
          </a:p>
          <a:p>
            <a:endParaRPr lang="en-US" sz="2000" b="1" dirty="0"/>
          </a:p>
          <a:p>
            <a:r>
              <a:rPr lang="en-US" sz="2000" b="1" dirty="0"/>
              <a:t>Like we have map of spatial location in V1.</a:t>
            </a:r>
          </a:p>
        </p:txBody>
      </p:sp>
    </p:spTree>
    <p:extLst>
      <p:ext uri="{BB962C8B-B14F-4D97-AF65-F5344CB8AC3E}">
        <p14:creationId xmlns:p14="http://schemas.microsoft.com/office/powerpoint/2010/main" val="642099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7271-8154-E195-24FF-D97F2788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DA91A-A151-87D4-D45E-984294210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239CD-04CD-0BCC-C557-08C873FFE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701" y="634620"/>
            <a:ext cx="92487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4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7271-8154-E195-24FF-D97F2788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DA91A-A151-87D4-D45E-984294210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C5EBE-C465-C134-7535-B02924362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37" y="624110"/>
            <a:ext cx="9810750" cy="552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6FCCF7-A101-CFAC-70BB-6FC5515F9FA0}"/>
              </a:ext>
            </a:extLst>
          </p:cNvPr>
          <p:cNvSpPr txBox="1"/>
          <p:nvPr/>
        </p:nvSpPr>
        <p:spPr>
          <a:xfrm>
            <a:off x="7788166" y="63772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blood-oxygen-level-dependent (BOLD)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7519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7271-8154-E195-24FF-D97F2788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DA91A-A151-87D4-D45E-984294210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6571-0550-3DAE-EC81-48117ECE9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27" y="176869"/>
            <a:ext cx="1006792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12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5E6E-F5EE-40A1-7DE5-251A4F78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4CE72-7C57-11E8-31D3-8B6A0B623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3A365-9B40-E263-49E6-22A0B58D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42" y="135506"/>
            <a:ext cx="9820767" cy="658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CBC9-C58A-0CD8-1433-6E251FDB5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DD46CEB-C640-9FD8-920E-2F7858991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5512" y="1904999"/>
            <a:ext cx="3190875" cy="35242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EAC7E5-AC10-45CE-9829-67E4583C9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329" y="1904999"/>
            <a:ext cx="6600825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021072-F9BE-B872-F28B-4DBBD1114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462" y="964517"/>
            <a:ext cx="3848593" cy="9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24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0902D-B958-8991-4059-2C7FE02D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D0DA0-479C-6032-405A-95A555DE2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2FACD-6B33-A7DE-3F0D-90F3E4485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59" y="211888"/>
            <a:ext cx="8911687" cy="6018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56A6AC-E963-B931-DBFD-3D63B563E6C2}"/>
              </a:ext>
            </a:extLst>
          </p:cNvPr>
          <p:cNvSpPr txBox="1"/>
          <p:nvPr/>
        </p:nvSpPr>
        <p:spPr>
          <a:xfrm>
            <a:off x="2231860" y="6211669"/>
            <a:ext cx="8941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Cytoarchitecture, also known as cytoarchitectonics, is the study of the cellular composition of the central nervous system's tissues under the microscope.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3239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36A2F-C308-CDF3-81F8-F9BA071C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E86E2-E2E4-9389-2B7E-4317CC3A8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60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B95A2-2BC9-FB2D-C839-443050E1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62CAB-5169-E10B-EE23-B8C16763B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9CDE8-0B79-CA80-3F34-F8830D5D3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38" y="256929"/>
            <a:ext cx="9430966" cy="63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69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4EF38-D264-8DD0-928B-E685DB32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B947E-6029-6C9D-783B-40E6098F2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EC4EB-3AEE-9861-882B-DC6E1F748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63" y="267439"/>
            <a:ext cx="9381830" cy="632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55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7454-EA99-6A64-7276-78DAB93C2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D511D-C065-23CF-FAC7-E7CDFE49F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1D94B-8BE6-4928-B18F-60258FA6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338" y="366824"/>
            <a:ext cx="9305149" cy="612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36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9542-34CC-9B08-62B5-38A29A50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2658-5400-8540-A97B-3D6FC0C68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076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1B753-DAE0-EFF9-FD26-8BE7D2E7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ADAD-617B-244D-0BC0-3C22D5C30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BE407-039E-7229-18AB-45547427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45" y="624110"/>
            <a:ext cx="9615694" cy="540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42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3E1A-7BDA-4DFB-2976-3021DAB6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5CED-FFA0-5DCC-FCC4-141B1F5BE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57BCC-66CF-8AA7-55A6-E8F2C4EE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75" y="156834"/>
            <a:ext cx="1006792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0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7A85-BF10-97AB-F37E-EF92576E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Brain stem &amp; cerebellum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5653-BC5A-E390-10A9-B8583F3B4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9B306-CBB0-D459-FADA-7C1FD8E1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1" y="1284625"/>
            <a:ext cx="6039781" cy="55154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9BD290-8248-A138-12D3-0DBD3729C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46" y="447725"/>
            <a:ext cx="3641076" cy="2914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3F2A9-990F-D62F-16E9-E7FEFFEC2A2F}"/>
              </a:ext>
            </a:extLst>
          </p:cNvPr>
          <p:cNvSpPr txBox="1"/>
          <p:nvPr/>
        </p:nvSpPr>
        <p:spPr>
          <a:xfrm>
            <a:off x="8792943" y="4211250"/>
            <a:ext cx="2711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Brain stem relays for the information coming from spinal cord.</a:t>
            </a:r>
          </a:p>
          <a:p>
            <a:r>
              <a:rPr lang="en-US" dirty="0"/>
              <a:t>And send to Cerebellum.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994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7A85-BF10-97AB-F37E-EF92576E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Brain stem &amp; cerebellum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5653-BC5A-E390-10A9-B8583F3B4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138" y="2133600"/>
            <a:ext cx="3321269" cy="3777622"/>
          </a:xfrm>
        </p:spPr>
        <p:txBody>
          <a:bodyPr/>
          <a:lstStyle/>
          <a:p>
            <a:r>
              <a:rPr lang="en-IN" dirty="0"/>
              <a:t>Cerebellum involves in motor coordination</a:t>
            </a:r>
          </a:p>
          <a:p>
            <a:r>
              <a:rPr lang="en-IN" dirty="0"/>
              <a:t>Role in cognition </a:t>
            </a:r>
            <a:r>
              <a:rPr lang="en-IN"/>
              <a:t>is unclear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9B306-CBB0-D459-FADA-7C1FD8E1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1" y="1284625"/>
            <a:ext cx="6039781" cy="55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5851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47523</TotalTime>
  <Words>497</Words>
  <Application>Microsoft Office PowerPoint</Application>
  <PresentationFormat>Widescreen</PresentationFormat>
  <Paragraphs>79</Paragraphs>
  <Slides>53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arial</vt:lpstr>
      <vt:lpstr>Calibri</vt:lpstr>
      <vt:lpstr>Century Gothic</vt:lpstr>
      <vt:lpstr>Wingdings 3</vt:lpstr>
      <vt:lpstr>Wisp</vt:lpstr>
      <vt:lpstr>Cognitive Computing</vt:lpstr>
      <vt:lpstr>Our unique brain capabilities: Motion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 stem &amp; cerebellum</vt:lpstr>
      <vt:lpstr>Brain stem &amp; cerebellum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The curious case of HM 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MT (middle temporal)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Training-free 3D Object Recognition</dc:title>
  <dc:creator>Piyush Joshi (Metallurgy and Materials)</dc:creator>
  <cp:lastModifiedBy>piyushjoshi3839data@gmail.com</cp:lastModifiedBy>
  <cp:revision>998</cp:revision>
  <dcterms:created xsi:type="dcterms:W3CDTF">2020-12-15T21:20:28Z</dcterms:created>
  <dcterms:modified xsi:type="dcterms:W3CDTF">2023-02-16T06:21:24Z</dcterms:modified>
</cp:coreProperties>
</file>